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6" r:id="rId6"/>
    <p:sldId id="262" r:id="rId7"/>
    <p:sldId id="264" r:id="rId8"/>
    <p:sldId id="263" r:id="rId9"/>
    <p:sldId id="265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49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3366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151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4774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1247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1373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8225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9724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1180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920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852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222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0622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849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6446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50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7694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95054-1DB5-4806-9F00-D832A1D572EB}" type="datetimeFigureOut">
              <a:rPr lang="cs-CZ" smtClean="0"/>
              <a:t>10.10.2018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963533-346F-4A52-A357-FD4A699FD8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131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google.com/url?sa=i&amp;rct=j&amp;q=&amp;esrc=s&amp;source=images&amp;cd=&amp;cad=rja&amp;uact=8&amp;ved=0ahUKEwi3hda_7fnRAhUBXRQKHemWCvkQjRwIBw&amp;url=http://tumundografico.com/clipart/smiley-face-clip-art-free-download.html&amp;bvm=bv.146094739,d.ZGg&amp;psig=AFQjCNF3IxCbgOxGAvLKfbU3Gd-1XDxSOw&amp;ust=148641495749323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8640" y="182880"/>
            <a:ext cx="10119360" cy="3327083"/>
          </a:xfrm>
        </p:spPr>
        <p:txBody>
          <a:bodyPr>
            <a:normAutofit/>
          </a:bodyPr>
          <a:lstStyle/>
          <a:p>
            <a:pPr algn="ctr"/>
            <a:r>
              <a:rPr lang="cs-CZ" sz="15000" b="1" spc="100" dirty="0" err="1" smtClean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</a:rPr>
              <a:t>Articles</a:t>
            </a:r>
            <a:endParaRPr lang="cs-CZ" sz="15000" b="1" spc="100" dirty="0">
              <a:solidFill>
                <a:schemeClr val="accent2">
                  <a:lumMod val="50000"/>
                </a:schemeClr>
              </a:solidFill>
              <a:latin typeface="Bernard MT Condensed" panose="02050806060905020404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45930">
            <a:off x="1082572" y="3960419"/>
            <a:ext cx="2096582" cy="2096582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9113" y="3509963"/>
            <a:ext cx="2918784" cy="3072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39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53372" y="-133733"/>
            <a:ext cx="82557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800" b="1" spc="100" dirty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  <a:ea typeface="+mj-ea"/>
                <a:cs typeface="+mj-cs"/>
              </a:rPr>
              <a:t>A</a:t>
            </a:r>
            <a:r>
              <a:rPr lang="en-GB" sz="8800" b="1" spc="100" dirty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  <a:ea typeface="+mj-ea"/>
                <a:cs typeface="+mj-cs"/>
              </a:rPr>
              <a:t>/an</a:t>
            </a:r>
            <a:endParaRPr lang="cs-CZ" sz="8800" b="1" spc="100" dirty="0">
              <a:solidFill>
                <a:schemeClr val="accent2">
                  <a:lumMod val="50000"/>
                </a:schemeClr>
              </a:solidFill>
              <a:latin typeface="Bernard MT Condensed" panose="02050806060905020404" pitchFamily="18" charset="0"/>
              <a:ea typeface="+mj-ea"/>
              <a:cs typeface="+mj-cs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31615" y="924349"/>
            <a:ext cx="8497887" cy="56938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GB" sz="2800" dirty="0">
                <a:latin typeface="Century" pitchFamily="18" charset="0"/>
                <a:cs typeface="+mn-cs"/>
              </a:rPr>
              <a:t> indefinite article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GB" sz="2800" dirty="0">
                <a:latin typeface="Century" pitchFamily="18" charset="0"/>
                <a:cs typeface="+mn-cs"/>
              </a:rPr>
              <a:t> with countable nouns in singular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endParaRPr lang="en-GB" sz="2800" dirty="0">
              <a:latin typeface="Century" pitchFamily="18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en-GB" sz="2800" dirty="0">
                <a:latin typeface="Century" pitchFamily="18" charset="0"/>
                <a:cs typeface="+mn-cs"/>
              </a:rPr>
              <a:t> when we talk about something for the first time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latin typeface="Century" pitchFamily="18" charset="0"/>
                <a:cs typeface="+mn-cs"/>
              </a:rPr>
              <a:t>		</a:t>
            </a:r>
            <a:r>
              <a:rPr lang="en-GB" sz="2800" i="1" dirty="0">
                <a:latin typeface="Century" pitchFamily="18" charset="0"/>
                <a:cs typeface="+mn-cs"/>
              </a:rPr>
              <a:t>There’s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  <a:cs typeface="+mn-cs"/>
              </a:rPr>
              <a:t>a</a:t>
            </a:r>
            <a:r>
              <a:rPr lang="en-GB" sz="2800" i="1" dirty="0">
                <a:latin typeface="Century" pitchFamily="18" charset="0"/>
                <a:cs typeface="+mn-cs"/>
              </a:rPr>
              <a:t> car in the street.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>
              <a:latin typeface="Century" pitchFamily="18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latin typeface="Century" pitchFamily="18" charset="0"/>
                <a:cs typeface="+mn-cs"/>
              </a:rPr>
              <a:t>b) usually after verbs to be, to become	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latin typeface="Century" pitchFamily="18" charset="0"/>
                <a:cs typeface="+mn-cs"/>
              </a:rPr>
              <a:t>		</a:t>
            </a:r>
            <a:r>
              <a:rPr lang="en-GB" sz="2800" i="1" dirty="0">
                <a:latin typeface="Century" pitchFamily="18" charset="0"/>
                <a:cs typeface="+mn-cs"/>
              </a:rPr>
              <a:t>She’s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  <a:cs typeface="+mn-cs"/>
              </a:rPr>
              <a:t>a</a:t>
            </a:r>
            <a:r>
              <a:rPr lang="en-GB" sz="2800" b="1" i="1" dirty="0">
                <a:latin typeface="Century" pitchFamily="18" charset="0"/>
                <a:cs typeface="+mn-cs"/>
              </a:rPr>
              <a:t> </a:t>
            </a:r>
            <a:r>
              <a:rPr lang="en-GB" sz="2800" i="1" dirty="0">
                <a:latin typeface="Century" pitchFamily="18" charset="0"/>
                <a:cs typeface="+mn-cs"/>
              </a:rPr>
              <a:t>teacher. He’s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  <a:cs typeface="+mn-cs"/>
              </a:rPr>
              <a:t>an</a:t>
            </a:r>
            <a:r>
              <a:rPr lang="en-GB" sz="2800" i="1" dirty="0">
                <a:latin typeface="Century" pitchFamily="18" charset="0"/>
                <a:cs typeface="+mn-cs"/>
              </a:rPr>
              <a:t> architect.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>
              <a:latin typeface="Century" pitchFamily="18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latin typeface="Century" pitchFamily="18" charset="0"/>
                <a:cs typeface="+mn-cs"/>
              </a:rPr>
              <a:t>c) to refer to quantity (= one)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latin typeface="Century" pitchFamily="18" charset="0"/>
                <a:cs typeface="+mn-cs"/>
              </a:rPr>
              <a:t>		</a:t>
            </a:r>
            <a:r>
              <a:rPr lang="en-GB" sz="2800" i="1" dirty="0">
                <a:latin typeface="Century" pitchFamily="18" charset="0"/>
                <a:cs typeface="+mn-cs"/>
              </a:rPr>
              <a:t>I’ve got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  <a:cs typeface="+mn-cs"/>
              </a:rPr>
              <a:t>a</a:t>
            </a:r>
            <a:r>
              <a:rPr lang="en-GB" sz="2800" i="1" dirty="0">
                <a:latin typeface="Century" pitchFamily="18" charset="0"/>
                <a:cs typeface="+mn-cs"/>
              </a:rPr>
              <a:t> brother</a:t>
            </a:r>
            <a:r>
              <a:rPr lang="en-GB" sz="2800" i="1" dirty="0" smtClean="0">
                <a:latin typeface="Century" pitchFamily="18" charset="0"/>
                <a:cs typeface="+mn-cs"/>
              </a:rPr>
              <a:t>.</a:t>
            </a:r>
            <a:endParaRPr lang="cs-CZ" sz="2800" i="1" dirty="0" smtClean="0">
              <a:latin typeface="Century" pitchFamily="18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i="1" dirty="0" smtClean="0">
              <a:latin typeface="Century" pitchFamily="18" charset="0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 smtClean="0">
                <a:latin typeface="Century" pitchFamily="18" charset="0"/>
              </a:rPr>
              <a:t>d) </a:t>
            </a:r>
            <a:r>
              <a:rPr lang="cs-CZ" sz="2800" dirty="0" err="1" smtClean="0">
                <a:latin typeface="Century" pitchFamily="18" charset="0"/>
              </a:rPr>
              <a:t>fixed</a:t>
            </a:r>
            <a:r>
              <a:rPr lang="cs-CZ" sz="2800" dirty="0" smtClean="0">
                <a:latin typeface="Century" pitchFamily="18" charset="0"/>
              </a:rPr>
              <a:t> </a:t>
            </a:r>
            <a:r>
              <a:rPr lang="en-GB" sz="2800" dirty="0" smtClean="0">
                <a:latin typeface="Century" pitchFamily="18" charset="0"/>
              </a:rPr>
              <a:t>expressions</a:t>
            </a:r>
            <a:r>
              <a:rPr lang="cs-CZ" sz="2800" dirty="0" smtClean="0">
                <a:latin typeface="Century" pitchFamily="18" charset="0"/>
              </a:rPr>
              <a:t> (</a:t>
            </a:r>
            <a:r>
              <a:rPr lang="en-GB" sz="2800" dirty="0" smtClean="0">
                <a:latin typeface="Century" pitchFamily="18" charset="0"/>
              </a:rPr>
              <a:t>three times </a:t>
            </a:r>
            <a:r>
              <a:rPr lang="en-GB" sz="2800" dirty="0" smtClean="0">
                <a:solidFill>
                  <a:srgbClr val="FF0000"/>
                </a:solidFill>
                <a:latin typeface="Century" pitchFamily="18" charset="0"/>
              </a:rPr>
              <a:t>a</a:t>
            </a:r>
            <a:r>
              <a:rPr lang="en-GB" sz="2800" dirty="0" smtClean="0">
                <a:latin typeface="Century" pitchFamily="18" charset="0"/>
              </a:rPr>
              <a:t> week</a:t>
            </a:r>
            <a:r>
              <a:rPr lang="cs-CZ" sz="2800" dirty="0" smtClean="0">
                <a:latin typeface="Century" pitchFamily="18" charset="0"/>
              </a:rPr>
              <a:t>)</a:t>
            </a:r>
            <a:endParaRPr lang="en-GB" sz="2800" dirty="0">
              <a:latin typeface="Century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9696" y="11062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0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49531" y="0"/>
            <a:ext cx="82557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spc="100" dirty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  <a:ea typeface="+mj-ea"/>
                <a:cs typeface="+mj-cs"/>
              </a:rPr>
              <a:t>The</a:t>
            </a:r>
            <a:endParaRPr lang="cs-CZ" sz="8800" b="1" spc="100" dirty="0">
              <a:solidFill>
                <a:schemeClr val="accent2">
                  <a:lumMod val="50000"/>
                </a:schemeClr>
              </a:solidFill>
              <a:latin typeface="Bernard MT Condensed" panose="02050806060905020404" pitchFamily="18" charset="0"/>
              <a:ea typeface="+mj-ea"/>
              <a:cs typeface="+mj-cs"/>
            </a:endParaRP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358775" y="1557338"/>
            <a:ext cx="10796905" cy="5300662"/>
          </a:xfrm>
          <a:prstGeom prst="rect">
            <a:avLst/>
          </a:prstGeom>
        </p:spPr>
        <p:txBody>
          <a:bodyPr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v"/>
              <a:defRPr/>
            </a:pPr>
            <a:r>
              <a:rPr lang="en-GB" sz="2800" dirty="0" smtClean="0">
                <a:latin typeface="Century" pitchFamily="18" charset="0"/>
              </a:rPr>
              <a:t> 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definite article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with countable in singular and plural 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 with uncountable nouns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en-GB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Century" pitchFamily="18" charset="0"/>
            </a:endParaRPr>
          </a:p>
          <a:p>
            <a:pPr marL="0" indent="0">
              <a:buNone/>
              <a:defRPr/>
            </a:pP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a) definite reference (we talk about things we know)</a:t>
            </a:r>
          </a:p>
          <a:p>
            <a:pPr marL="0" lvl="1" indent="0">
              <a:spcBef>
                <a:spcPts val="600"/>
              </a:spcBef>
              <a:spcAft>
                <a:spcPts val="1800"/>
              </a:spcAft>
              <a:buNone/>
              <a:defRPr/>
            </a:pP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	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	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>
                <a:latin typeface="Century" pitchFamily="18" charset="0"/>
              </a:rPr>
              <a:t> </a:t>
            </a:r>
            <a:r>
              <a:rPr lang="en-GB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garden</a:t>
            </a:r>
            <a:r>
              <a:rPr lang="en-GB" sz="2800" i="1" dirty="0">
                <a:latin typeface="Century" pitchFamily="18" charset="0"/>
              </a:rPr>
              <a:t>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>
                <a:latin typeface="Century" pitchFamily="18" charset="0"/>
              </a:rPr>
              <a:t> </a:t>
            </a:r>
            <a:r>
              <a:rPr lang="en-GB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kitchen</a:t>
            </a:r>
            <a:r>
              <a:rPr lang="en-GB" sz="2800" i="1" dirty="0">
                <a:latin typeface="Century" pitchFamily="18" charset="0"/>
              </a:rPr>
              <a:t>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>
                <a:latin typeface="Century" pitchFamily="18" charset="0"/>
              </a:rPr>
              <a:t> </a:t>
            </a:r>
            <a:r>
              <a:rPr lang="en-GB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doctor’s</a:t>
            </a:r>
            <a:r>
              <a:rPr lang="en-GB" sz="2800" i="1" dirty="0">
                <a:latin typeface="Century" pitchFamily="18" charset="0"/>
              </a:rPr>
              <a:t>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>
                <a:latin typeface="Century" pitchFamily="18" charset="0"/>
              </a:rPr>
              <a:t> </a:t>
            </a:r>
            <a:r>
              <a:rPr lang="en-GB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door</a:t>
            </a:r>
            <a:r>
              <a:rPr lang="en-GB" sz="2800" i="1" dirty="0">
                <a:latin typeface="Century" pitchFamily="18" charset="0"/>
              </a:rPr>
              <a:t>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>
                <a:latin typeface="Century" pitchFamily="18" charset="0"/>
              </a:rPr>
              <a:t> </a:t>
            </a:r>
            <a:r>
              <a:rPr lang="en-GB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floor</a:t>
            </a:r>
            <a:r>
              <a:rPr lang="en-GB" sz="2800" i="1" dirty="0">
                <a:latin typeface="Century" pitchFamily="18" charset="0"/>
              </a:rPr>
              <a:t>,...</a:t>
            </a:r>
          </a:p>
          <a:p>
            <a:pPr marL="0" indent="0">
              <a:buNone/>
              <a:defRPr/>
            </a:pP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b) something unique </a:t>
            </a:r>
          </a:p>
          <a:p>
            <a:pPr marL="0" indent="0">
              <a:spcBef>
                <a:spcPts val="600"/>
              </a:spcBef>
              <a:buNone/>
              <a:defRPr/>
            </a:pP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	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	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dirty="0">
                <a:latin typeface="Century" pitchFamily="18" charset="0"/>
              </a:rPr>
              <a:t> </a:t>
            </a:r>
            <a:r>
              <a:rPr lang="en-GB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sun</a:t>
            </a:r>
            <a:r>
              <a:rPr lang="en-GB" sz="2800" i="1" dirty="0">
                <a:latin typeface="Century" pitchFamily="18" charset="0"/>
              </a:rPr>
              <a:t>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>
                <a:latin typeface="Century" pitchFamily="18" charset="0"/>
              </a:rPr>
              <a:t> </a:t>
            </a:r>
            <a:r>
              <a:rPr lang="en-GB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moon</a:t>
            </a:r>
            <a:r>
              <a:rPr lang="en-GB" sz="2800" i="1" dirty="0">
                <a:latin typeface="Century" pitchFamily="18" charset="0"/>
              </a:rPr>
              <a:t>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>
                <a:latin typeface="Century" pitchFamily="18" charset="0"/>
              </a:rPr>
              <a:t> </a:t>
            </a:r>
            <a:r>
              <a:rPr lang="en-GB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Earth</a:t>
            </a:r>
            <a:r>
              <a:rPr lang="en-GB" sz="2800" i="1" dirty="0">
                <a:latin typeface="Century" pitchFamily="18" charset="0"/>
              </a:rPr>
              <a:t>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>
                <a:latin typeface="Century" pitchFamily="18" charset="0"/>
              </a:rPr>
              <a:t> </a:t>
            </a:r>
            <a:r>
              <a:rPr lang="en-GB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sky</a:t>
            </a:r>
            <a:r>
              <a:rPr lang="en-GB" sz="2800" i="1" dirty="0">
                <a:latin typeface="Century" pitchFamily="18" charset="0"/>
              </a:rPr>
              <a:t>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>
                <a:latin typeface="Century" pitchFamily="18" charset="0"/>
              </a:rPr>
              <a:t> </a:t>
            </a:r>
            <a:r>
              <a:rPr lang="en-GB" sz="2800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itchFamily="18" charset="0"/>
              </a:rPr>
              <a:t>Equator</a:t>
            </a:r>
            <a:r>
              <a:rPr lang="en-GB" sz="2800" i="1" dirty="0" smtClean="0">
                <a:latin typeface="Century" pitchFamily="18" charset="0"/>
              </a:rPr>
              <a:t>...</a:t>
            </a:r>
            <a:r>
              <a:rPr lang="en-GB" sz="2800" dirty="0" smtClean="0">
                <a:latin typeface="Century" pitchFamily="18" charset="0"/>
              </a:rPr>
              <a:t>	</a:t>
            </a:r>
            <a:endParaRPr lang="en-GB" sz="2800" i="1" dirty="0" smtClean="0">
              <a:latin typeface="Century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2027" y="1446550"/>
            <a:ext cx="1878727" cy="1878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645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489164" y="134057"/>
            <a:ext cx="82557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spc="100" dirty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  <a:ea typeface="+mj-ea"/>
                <a:cs typeface="+mj-cs"/>
              </a:rPr>
              <a:t>The</a:t>
            </a:r>
            <a:endParaRPr lang="cs-CZ" sz="8800" b="1" spc="100" dirty="0">
              <a:solidFill>
                <a:schemeClr val="accent2">
                  <a:lumMod val="50000"/>
                </a:schemeClr>
              </a:solidFill>
              <a:latin typeface="Bernard MT Condensed" panose="02050806060905020404" pitchFamily="18" charset="0"/>
              <a:ea typeface="+mj-ea"/>
              <a:cs typeface="+mj-cs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1616" y="107933"/>
            <a:ext cx="1548995" cy="1580607"/>
          </a:xfrm>
          <a:prstGeom prst="rect">
            <a:avLst/>
          </a:prstGeom>
        </p:spPr>
      </p:pic>
      <p:sp>
        <p:nvSpPr>
          <p:cNvPr id="4" name="TextovéPole 3"/>
          <p:cNvSpPr txBox="1"/>
          <p:nvPr/>
        </p:nvSpPr>
        <p:spPr>
          <a:xfrm>
            <a:off x="566056" y="1580607"/>
            <a:ext cx="11625944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800" dirty="0" smtClean="0">
                <a:latin typeface="Century" pitchFamily="18" charset="0"/>
              </a:rPr>
              <a:t>c) musical </a:t>
            </a:r>
            <a:r>
              <a:rPr lang="en-GB" sz="2800" dirty="0">
                <a:latin typeface="Century" pitchFamily="18" charset="0"/>
              </a:rPr>
              <a:t>instruments (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>
                <a:latin typeface="Century" pitchFamily="18" charset="0"/>
              </a:rPr>
              <a:t> </a:t>
            </a:r>
            <a:r>
              <a:rPr lang="en-GB" sz="2800" i="1" dirty="0" smtClean="0">
                <a:latin typeface="Century" pitchFamily="18" charset="0"/>
              </a:rPr>
              <a:t>flute, </a:t>
            </a:r>
            <a:r>
              <a:rPr lang="en-GB" sz="2800" b="1" i="1" dirty="0" smtClean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 smtClean="0">
                <a:latin typeface="Century" pitchFamily="18" charset="0"/>
              </a:rPr>
              <a:t> piano,...</a:t>
            </a:r>
            <a:r>
              <a:rPr lang="en-GB" sz="2800" dirty="0" smtClean="0">
                <a:latin typeface="Century" pitchFamily="18" charset="0"/>
              </a:rPr>
              <a:t>)</a:t>
            </a:r>
            <a:endParaRPr lang="en-GB" sz="2800" dirty="0">
              <a:latin typeface="Century" pitchFamily="18" charset="0"/>
            </a:endParaRPr>
          </a:p>
          <a:p>
            <a:pPr>
              <a:spcAft>
                <a:spcPts val="1800"/>
              </a:spcAft>
            </a:pPr>
            <a:r>
              <a:rPr lang="en-GB" sz="2800" dirty="0" smtClean="0">
                <a:latin typeface="Century" pitchFamily="18" charset="0"/>
              </a:rPr>
              <a:t>d) names </a:t>
            </a:r>
            <a:r>
              <a:rPr lang="en-GB" sz="2800" dirty="0">
                <a:latin typeface="Century" pitchFamily="18" charset="0"/>
              </a:rPr>
              <a:t>of families (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dirty="0">
                <a:latin typeface="Century" pitchFamily="18" charset="0"/>
              </a:rPr>
              <a:t> Browns)</a:t>
            </a:r>
          </a:p>
          <a:p>
            <a:pPr>
              <a:spcAft>
                <a:spcPts val="1800"/>
              </a:spcAft>
            </a:pPr>
            <a:r>
              <a:rPr lang="en-GB" sz="2800" dirty="0">
                <a:latin typeface="Century" pitchFamily="18" charset="0"/>
              </a:rPr>
              <a:t>e) superlatives (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dirty="0">
                <a:latin typeface="Century" pitchFamily="18" charset="0"/>
              </a:rPr>
              <a:t> </a:t>
            </a:r>
            <a:r>
              <a:rPr lang="en-GB" sz="2800" dirty="0" smtClean="0">
                <a:latin typeface="Century" pitchFamily="18" charset="0"/>
              </a:rPr>
              <a:t>longest,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dirty="0" smtClean="0">
                <a:latin typeface="Century" pitchFamily="18" charset="0"/>
              </a:rPr>
              <a:t> most interesting, ......)</a:t>
            </a:r>
            <a:endParaRPr lang="en-GB" sz="2800" dirty="0">
              <a:latin typeface="Century" pitchFamily="18" charset="0"/>
            </a:endParaRPr>
          </a:p>
          <a:p>
            <a:pPr>
              <a:spcAft>
                <a:spcPts val="1800"/>
              </a:spcAft>
              <a:defRPr/>
            </a:pPr>
            <a:r>
              <a:rPr lang="en-GB" sz="2800" dirty="0">
                <a:latin typeface="Century" pitchFamily="18" charset="0"/>
              </a:rPr>
              <a:t>f) ordinal numbers (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dirty="0">
                <a:latin typeface="Century" pitchFamily="18" charset="0"/>
              </a:rPr>
              <a:t> </a:t>
            </a:r>
            <a:r>
              <a:rPr lang="en-GB" sz="2800" dirty="0" smtClean="0">
                <a:latin typeface="Century" pitchFamily="18" charset="0"/>
              </a:rPr>
              <a:t>second,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dirty="0" smtClean="0">
                <a:latin typeface="Century" pitchFamily="18" charset="0"/>
              </a:rPr>
              <a:t> twenty – fifth,...)</a:t>
            </a:r>
            <a:endParaRPr lang="en-GB" sz="2800" dirty="0">
              <a:latin typeface="Century" pitchFamily="18" charset="0"/>
            </a:endParaRPr>
          </a:p>
          <a:p>
            <a:pPr>
              <a:spcAft>
                <a:spcPts val="1800"/>
              </a:spcAft>
              <a:defRPr/>
            </a:pPr>
            <a:r>
              <a:rPr lang="en-GB" sz="2800" dirty="0" smtClean="0">
                <a:latin typeface="Century" pitchFamily="18" charset="0"/>
              </a:rPr>
              <a:t>g) titles (</a:t>
            </a:r>
            <a:r>
              <a:rPr lang="en-GB" sz="2800" b="1" i="1" dirty="0" smtClean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dirty="0" smtClean="0">
                <a:latin typeface="Century" pitchFamily="18" charset="0"/>
              </a:rPr>
              <a:t> President, </a:t>
            </a:r>
            <a:r>
              <a:rPr lang="en-GB" sz="2800" b="1" i="1" dirty="0" smtClean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dirty="0" smtClean="0">
                <a:latin typeface="Century" pitchFamily="18" charset="0"/>
              </a:rPr>
              <a:t> Prince of Wales)</a:t>
            </a:r>
          </a:p>
          <a:p>
            <a:pPr>
              <a:spcBef>
                <a:spcPts val="600"/>
              </a:spcBef>
              <a:spcAft>
                <a:spcPts val="1800"/>
              </a:spcAft>
              <a:defRPr/>
            </a:pPr>
            <a:r>
              <a:rPr lang="en-GB" sz="2800" i="1" dirty="0">
                <a:latin typeface="Century" pitchFamily="18" charset="0"/>
              </a:rPr>
              <a:t>		</a:t>
            </a:r>
            <a:r>
              <a:rPr lang="en-GB" sz="2800" b="1" dirty="0" smtClean="0">
                <a:solidFill>
                  <a:schemeClr val="accent2">
                    <a:lumMod val="50000"/>
                  </a:schemeClr>
                </a:solidFill>
                <a:latin typeface="Century" pitchFamily="18" charset="0"/>
              </a:rPr>
              <a:t>BUT</a:t>
            </a:r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  <a:latin typeface="Century" pitchFamily="18" charset="0"/>
              </a:rPr>
              <a:t> not with names </a:t>
            </a:r>
            <a:r>
              <a:rPr lang="en-GB" sz="2800" dirty="0" smtClean="0">
                <a:latin typeface="Century" pitchFamily="18" charset="0"/>
              </a:rPr>
              <a:t>(Queen Elizabeth II)</a:t>
            </a:r>
          </a:p>
          <a:p>
            <a:endParaRPr lang="en-GB" i="1" dirty="0">
              <a:latin typeface="Century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47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00890" y="1466925"/>
            <a:ext cx="10985863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en-GB" sz="2800" dirty="0">
                <a:latin typeface="Century" pitchFamily="18" charset="0"/>
              </a:rPr>
              <a:t>h) words such as: </a:t>
            </a:r>
            <a:endParaRPr lang="en-GB" sz="2800" dirty="0" smtClean="0">
              <a:latin typeface="Century" pitchFamily="18" charset="0"/>
            </a:endParaRPr>
          </a:p>
          <a:p>
            <a:pPr>
              <a:spcAft>
                <a:spcPts val="600"/>
              </a:spcAft>
              <a:defRPr/>
            </a:pPr>
            <a:r>
              <a:rPr lang="en-GB" sz="2800" dirty="0">
                <a:latin typeface="Century" pitchFamily="18" charset="0"/>
              </a:rPr>
              <a:t>	</a:t>
            </a:r>
            <a:r>
              <a:rPr lang="en-GB" sz="2800" b="1" i="1" dirty="0" smtClean="0">
                <a:solidFill>
                  <a:srgbClr val="C00000"/>
                </a:solidFill>
                <a:latin typeface="Century" pitchFamily="18" charset="0"/>
              </a:rPr>
              <a:t>the  </a:t>
            </a:r>
            <a:r>
              <a:rPr lang="en-GB" sz="2800" i="1" dirty="0" smtClean="0">
                <a:latin typeface="Century" pitchFamily="18" charset="0"/>
              </a:rPr>
              <a:t>cinema</a:t>
            </a:r>
            <a:r>
              <a:rPr lang="en-GB" sz="2800" i="1" dirty="0">
                <a:latin typeface="Century" pitchFamily="18" charset="0"/>
              </a:rPr>
              <a:t>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 </a:t>
            </a:r>
            <a:r>
              <a:rPr lang="en-GB" sz="2800" b="1" i="1" dirty="0" smtClean="0">
                <a:solidFill>
                  <a:srgbClr val="C00000"/>
                </a:solidFill>
                <a:latin typeface="Century" pitchFamily="18" charset="0"/>
              </a:rPr>
              <a:t> </a:t>
            </a:r>
            <a:r>
              <a:rPr lang="en-GB" sz="2800" i="1" dirty="0" smtClean="0">
                <a:latin typeface="Century" pitchFamily="18" charset="0"/>
              </a:rPr>
              <a:t>beach</a:t>
            </a:r>
            <a:r>
              <a:rPr lang="en-GB" sz="2800" i="1" dirty="0">
                <a:latin typeface="Century" pitchFamily="18" charset="0"/>
              </a:rPr>
              <a:t>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 </a:t>
            </a:r>
            <a:r>
              <a:rPr lang="en-GB" sz="2800" b="1" i="1" dirty="0" smtClean="0">
                <a:solidFill>
                  <a:srgbClr val="C00000"/>
                </a:solidFill>
                <a:latin typeface="Century" pitchFamily="18" charset="0"/>
              </a:rPr>
              <a:t> </a:t>
            </a:r>
            <a:r>
              <a:rPr lang="en-GB" sz="2800" i="1" dirty="0" smtClean="0">
                <a:latin typeface="Century" pitchFamily="18" charset="0"/>
              </a:rPr>
              <a:t>city</a:t>
            </a:r>
            <a:r>
              <a:rPr lang="en-GB" sz="2800" i="1" dirty="0">
                <a:latin typeface="Century" pitchFamily="18" charset="0"/>
              </a:rPr>
              <a:t>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 </a:t>
            </a:r>
            <a:r>
              <a:rPr lang="en-GB" sz="2800" b="1" i="1" dirty="0" smtClean="0">
                <a:solidFill>
                  <a:srgbClr val="C00000"/>
                </a:solidFill>
                <a:latin typeface="Century" pitchFamily="18" charset="0"/>
              </a:rPr>
              <a:t> </a:t>
            </a:r>
            <a:r>
              <a:rPr lang="en-GB" sz="2800" i="1" dirty="0" smtClean="0">
                <a:latin typeface="Century" pitchFamily="18" charset="0"/>
              </a:rPr>
              <a:t>coast</a:t>
            </a:r>
            <a:r>
              <a:rPr lang="en-GB" sz="2800" i="1" dirty="0">
                <a:latin typeface="Century" pitchFamily="18" charset="0"/>
              </a:rPr>
              <a:t>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 </a:t>
            </a:r>
            <a:r>
              <a:rPr lang="en-GB" sz="2800" b="1" i="1" dirty="0" smtClean="0">
                <a:solidFill>
                  <a:srgbClr val="C00000"/>
                </a:solidFill>
                <a:latin typeface="Century" pitchFamily="18" charset="0"/>
              </a:rPr>
              <a:t> </a:t>
            </a:r>
            <a:r>
              <a:rPr lang="en-GB" sz="2800" i="1" dirty="0" smtClean="0">
                <a:latin typeface="Century" pitchFamily="18" charset="0"/>
              </a:rPr>
              <a:t>radio</a:t>
            </a:r>
            <a:r>
              <a:rPr lang="en-GB" sz="2800" i="1" dirty="0">
                <a:latin typeface="Century" pitchFamily="18" charset="0"/>
              </a:rPr>
              <a:t>, </a:t>
            </a:r>
            <a:endParaRPr lang="en-GB" sz="2800" i="1" dirty="0" smtClean="0">
              <a:latin typeface="Century" pitchFamily="18" charset="0"/>
            </a:endParaRPr>
          </a:p>
          <a:p>
            <a:pPr>
              <a:spcAft>
                <a:spcPts val="600"/>
              </a:spcAft>
              <a:defRPr/>
            </a:pP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	</a:t>
            </a:r>
            <a:r>
              <a:rPr lang="en-GB" sz="2800" b="1" i="1" dirty="0" smtClean="0">
                <a:solidFill>
                  <a:srgbClr val="C00000"/>
                </a:solidFill>
                <a:latin typeface="Century" pitchFamily="18" charset="0"/>
              </a:rPr>
              <a:t>the  </a:t>
            </a:r>
            <a:r>
              <a:rPr lang="en-GB" sz="2800" i="1" dirty="0" smtClean="0">
                <a:latin typeface="Century" pitchFamily="18" charset="0"/>
              </a:rPr>
              <a:t>station</a:t>
            </a:r>
            <a:r>
              <a:rPr lang="en-GB" sz="2800" i="1" dirty="0">
                <a:latin typeface="Century" pitchFamily="18" charset="0"/>
              </a:rPr>
              <a:t>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 </a:t>
            </a:r>
            <a:r>
              <a:rPr lang="en-GB" sz="2800" b="1" i="1" dirty="0" smtClean="0">
                <a:solidFill>
                  <a:srgbClr val="C00000"/>
                </a:solidFill>
                <a:latin typeface="Century" pitchFamily="18" charset="0"/>
              </a:rPr>
              <a:t> </a:t>
            </a:r>
            <a:r>
              <a:rPr lang="en-GB" sz="2800" i="1" dirty="0" smtClean="0">
                <a:latin typeface="Century" pitchFamily="18" charset="0"/>
              </a:rPr>
              <a:t>church,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 smtClean="0">
                <a:latin typeface="Century" pitchFamily="18" charset="0"/>
              </a:rPr>
              <a:t> </a:t>
            </a:r>
            <a:r>
              <a:rPr lang="en-GB" sz="2800" i="1" dirty="0">
                <a:latin typeface="Century" pitchFamily="18" charset="0"/>
              </a:rPr>
              <a:t>pub, </a:t>
            </a:r>
            <a:r>
              <a:rPr lang="en-GB" sz="2800" b="1" i="1" dirty="0" smtClean="0">
                <a:solidFill>
                  <a:srgbClr val="C00000"/>
                </a:solidFill>
                <a:latin typeface="Century" pitchFamily="18" charset="0"/>
              </a:rPr>
              <a:t>the </a:t>
            </a:r>
            <a:r>
              <a:rPr lang="en-GB" sz="2800" i="1" dirty="0">
                <a:latin typeface="Century" pitchFamily="18" charset="0"/>
              </a:rPr>
              <a:t>	</a:t>
            </a:r>
            <a:r>
              <a:rPr lang="en-GB" sz="2800" i="1" dirty="0" smtClean="0">
                <a:latin typeface="Century" pitchFamily="18" charset="0"/>
              </a:rPr>
              <a:t>theatre</a:t>
            </a:r>
            <a:r>
              <a:rPr lang="en-GB" sz="2800" i="1" dirty="0">
                <a:latin typeface="Century" pitchFamily="18" charset="0"/>
              </a:rPr>
              <a:t>, </a:t>
            </a:r>
            <a:endParaRPr lang="en-GB" sz="2800" i="1" dirty="0" smtClean="0">
              <a:latin typeface="Century" pitchFamily="18" charset="0"/>
            </a:endParaRPr>
          </a:p>
          <a:p>
            <a:pPr>
              <a:spcAft>
                <a:spcPts val="600"/>
              </a:spcAft>
              <a:defRPr/>
            </a:pPr>
            <a:r>
              <a:rPr lang="en-GB" sz="2800" b="1" i="1" dirty="0" smtClean="0">
                <a:solidFill>
                  <a:srgbClr val="C00000"/>
                </a:solidFill>
                <a:latin typeface="Century" pitchFamily="18" charset="0"/>
              </a:rPr>
              <a:t>	the  </a:t>
            </a:r>
            <a:r>
              <a:rPr lang="en-GB" sz="2800" i="1" dirty="0" smtClean="0">
                <a:latin typeface="Century" pitchFamily="18" charset="0"/>
              </a:rPr>
              <a:t>village</a:t>
            </a:r>
            <a:r>
              <a:rPr lang="en-GB" sz="2800" i="1" dirty="0">
                <a:latin typeface="Century" pitchFamily="18" charset="0"/>
              </a:rPr>
              <a:t>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 </a:t>
            </a:r>
            <a:r>
              <a:rPr lang="en-GB" sz="2800" b="1" i="1" dirty="0" smtClean="0">
                <a:solidFill>
                  <a:srgbClr val="C00000"/>
                </a:solidFill>
                <a:latin typeface="Century" pitchFamily="18" charset="0"/>
              </a:rPr>
              <a:t> </a:t>
            </a:r>
            <a:r>
              <a:rPr lang="en-GB" sz="2800" i="1" dirty="0" smtClean="0">
                <a:latin typeface="Century" pitchFamily="18" charset="0"/>
              </a:rPr>
              <a:t>weather</a:t>
            </a:r>
            <a:r>
              <a:rPr lang="en-GB" sz="2800" i="1" dirty="0">
                <a:latin typeface="Century" pitchFamily="18" charset="0"/>
              </a:rPr>
              <a:t>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 </a:t>
            </a:r>
            <a:r>
              <a:rPr lang="en-GB" sz="2800" i="1" dirty="0" smtClean="0">
                <a:latin typeface="Century" pitchFamily="18" charset="0"/>
              </a:rPr>
              <a:t>world,...</a:t>
            </a:r>
          </a:p>
          <a:p>
            <a:pPr>
              <a:spcAft>
                <a:spcPts val="600"/>
              </a:spcAft>
              <a:defRPr/>
            </a:pPr>
            <a:endParaRPr lang="en-GB" sz="2800" dirty="0" smtClean="0">
              <a:latin typeface="Century" pitchFamily="18" charset="0"/>
            </a:endParaRPr>
          </a:p>
          <a:p>
            <a:pPr marL="571500" indent="-571500">
              <a:spcAft>
                <a:spcPts val="600"/>
              </a:spcAft>
              <a:buAutoNum type="romanLcParenR"/>
              <a:defRPr/>
            </a:pPr>
            <a:r>
              <a:rPr lang="en-GB" sz="2800" dirty="0" smtClean="0">
                <a:latin typeface="Century" pitchFamily="18" charset="0"/>
              </a:rPr>
              <a:t>time </a:t>
            </a:r>
            <a:r>
              <a:rPr lang="en-GB" sz="2800" dirty="0">
                <a:latin typeface="Century" pitchFamily="18" charset="0"/>
              </a:rPr>
              <a:t>expressions </a:t>
            </a:r>
          </a:p>
          <a:p>
            <a:pPr>
              <a:spcAft>
                <a:spcPts val="600"/>
              </a:spcAft>
              <a:defRPr/>
            </a:pP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	the</a:t>
            </a:r>
            <a:r>
              <a:rPr lang="en-GB" sz="2800" i="1" dirty="0">
                <a:latin typeface="Century" pitchFamily="18" charset="0"/>
              </a:rPr>
              <a:t> beginning,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>
                <a:latin typeface="Century" pitchFamily="18" charset="0"/>
              </a:rPr>
              <a:t> end,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>
                <a:latin typeface="Century" pitchFamily="18" charset="0"/>
              </a:rPr>
              <a:t> next,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>
                <a:latin typeface="Century" pitchFamily="18" charset="0"/>
              </a:rPr>
              <a:t> past,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>
                <a:latin typeface="Century" pitchFamily="18" charset="0"/>
              </a:rPr>
              <a:t> future, </a:t>
            </a:r>
            <a:endParaRPr lang="en-GB" sz="2800" i="1" dirty="0" smtClean="0">
              <a:latin typeface="Century" pitchFamily="18" charset="0"/>
            </a:endParaRPr>
          </a:p>
          <a:p>
            <a:pPr>
              <a:spcAft>
                <a:spcPts val="600"/>
              </a:spcAft>
              <a:defRPr/>
            </a:pP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	</a:t>
            </a:r>
            <a:r>
              <a:rPr lang="en-GB" sz="2800" b="1" i="1" dirty="0" smtClean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 smtClean="0">
                <a:latin typeface="Century" pitchFamily="18" charset="0"/>
              </a:rPr>
              <a:t> morning, </a:t>
            </a:r>
            <a:r>
              <a:rPr lang="en-GB" sz="2800" b="1" i="1" dirty="0" smtClean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 smtClean="0">
                <a:latin typeface="Century" pitchFamily="18" charset="0"/>
              </a:rPr>
              <a:t> </a:t>
            </a:r>
            <a:r>
              <a:rPr lang="en-GB" sz="2800" i="1" dirty="0">
                <a:latin typeface="Century" pitchFamily="18" charset="0"/>
              </a:rPr>
              <a:t>afternoon,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>
                <a:latin typeface="Century" pitchFamily="18" charset="0"/>
              </a:rPr>
              <a:t> evening, at </a:t>
            </a:r>
            <a:r>
              <a:rPr lang="en-GB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>
                <a:latin typeface="Century" pitchFamily="18" charset="0"/>
              </a:rPr>
              <a:t> moment, </a:t>
            </a:r>
            <a:endParaRPr lang="en-GB" sz="2800" i="1" dirty="0" smtClean="0">
              <a:latin typeface="Century" pitchFamily="18" charset="0"/>
            </a:endParaRPr>
          </a:p>
          <a:p>
            <a:pPr>
              <a:spcAft>
                <a:spcPts val="600"/>
              </a:spcAft>
              <a:defRPr/>
            </a:pPr>
            <a:r>
              <a:rPr lang="en-GB" sz="2800" i="1" dirty="0">
                <a:latin typeface="Century" pitchFamily="18" charset="0"/>
              </a:rPr>
              <a:t>	</a:t>
            </a:r>
            <a:r>
              <a:rPr lang="en-GB" sz="2800" i="1" dirty="0" smtClean="0">
                <a:latin typeface="Century" pitchFamily="18" charset="0"/>
              </a:rPr>
              <a:t>in </a:t>
            </a:r>
            <a:r>
              <a:rPr lang="en-GB" sz="2800" b="1" i="1" dirty="0" smtClean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sz="2800" i="1" dirty="0" smtClean="0">
                <a:latin typeface="Century" pitchFamily="18" charset="0"/>
              </a:rPr>
              <a:t> </a:t>
            </a:r>
            <a:r>
              <a:rPr lang="en-GB" sz="2800" i="1" dirty="0">
                <a:latin typeface="Century" pitchFamily="18" charset="0"/>
              </a:rPr>
              <a:t>end,... )</a:t>
            </a:r>
          </a:p>
          <a:p>
            <a:pPr marL="0" lvl="1">
              <a:spcAft>
                <a:spcPts val="600"/>
              </a:spcAft>
              <a:defRPr/>
            </a:pPr>
            <a:r>
              <a:rPr lang="en-GB" sz="2800" i="1" dirty="0">
                <a:latin typeface="Century" pitchFamily="18" charset="0"/>
              </a:rPr>
              <a:t>		</a:t>
            </a:r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latin typeface="Century" pitchFamily="18" charset="0"/>
              </a:rPr>
              <a:t>BUT</a:t>
            </a:r>
            <a:r>
              <a:rPr lang="en-GB" sz="2800" i="1" dirty="0">
                <a:latin typeface="Century" pitchFamily="18" charset="0"/>
              </a:rPr>
              <a:t>  </a:t>
            </a:r>
            <a:r>
              <a:rPr lang="en-GB" sz="2800" dirty="0">
                <a:latin typeface="Century" pitchFamily="18" charset="0"/>
              </a:rPr>
              <a:t>at night, at noon, by day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149531" y="0"/>
            <a:ext cx="82557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spc="100" dirty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  <a:ea typeface="+mj-ea"/>
                <a:cs typeface="+mj-cs"/>
              </a:rPr>
              <a:t>The</a:t>
            </a:r>
            <a:endParaRPr lang="cs-CZ" sz="8800" b="1" spc="100" dirty="0">
              <a:solidFill>
                <a:schemeClr val="accent2">
                  <a:lumMod val="50000"/>
                </a:schemeClr>
              </a:solidFill>
              <a:latin typeface="Bernard MT Condensed" panose="02050806060905020404" pitchFamily="18" charset="0"/>
              <a:ea typeface="+mj-ea"/>
              <a:cs typeface="+mj-cs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4633" y="0"/>
            <a:ext cx="2057300" cy="194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38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37359" y="48955"/>
            <a:ext cx="943138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spc="100" dirty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  <a:ea typeface="+mj-ea"/>
                <a:cs typeface="+mj-cs"/>
              </a:rPr>
              <a:t>The – </a:t>
            </a:r>
            <a:r>
              <a:rPr lang="en-GB" sz="5400" b="1" spc="100" dirty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  <a:ea typeface="+mj-ea"/>
                <a:cs typeface="+mj-cs"/>
              </a:rPr>
              <a:t>geographical names</a:t>
            </a:r>
            <a:endParaRPr lang="cs-CZ" sz="5400" b="1" spc="100" dirty="0">
              <a:solidFill>
                <a:schemeClr val="accent2">
                  <a:lumMod val="50000"/>
                </a:schemeClr>
              </a:solidFill>
              <a:latin typeface="Bernard MT Condensed" panose="02050806060905020404" pitchFamily="18" charset="0"/>
              <a:ea typeface="+mj-ea"/>
              <a:cs typeface="+mj-cs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326572" y="1659847"/>
            <a:ext cx="1084217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LcParenR"/>
            </a:pPr>
            <a:r>
              <a:rPr lang="en-GB" altLang="cs-CZ" sz="2800" dirty="0" smtClean="0">
                <a:latin typeface="Century" panose="02040604050505020304" pitchFamily="18" charset="0"/>
              </a:rPr>
              <a:t>rivers, seas, oceans, canals </a:t>
            </a:r>
          </a:p>
          <a:p>
            <a:r>
              <a:rPr lang="en-GB" altLang="cs-CZ" sz="2800" b="1" i="1" dirty="0">
                <a:solidFill>
                  <a:srgbClr val="C00000"/>
                </a:solidFill>
                <a:latin typeface="Century" panose="02040604050505020304" pitchFamily="18" charset="0"/>
              </a:rPr>
              <a:t>	</a:t>
            </a:r>
            <a:r>
              <a:rPr lang="en-GB" altLang="cs-CZ" sz="2800" b="1" i="1" dirty="0" smtClean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 Pacific Ocean, </a:t>
            </a:r>
            <a:r>
              <a:rPr lang="en-GB" altLang="cs-CZ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 Thames, </a:t>
            </a:r>
            <a:r>
              <a:rPr lang="en-GB" altLang="cs-CZ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 Suez Canal, </a:t>
            </a:r>
            <a:r>
              <a:rPr lang="en-GB" altLang="cs-CZ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 Baltic </a:t>
            </a:r>
          </a:p>
          <a:p>
            <a:r>
              <a:rPr lang="en-GB" altLang="cs-CZ" sz="2800" i="1" dirty="0">
                <a:latin typeface="Century" panose="02040604050505020304" pitchFamily="18" charset="0"/>
              </a:rPr>
              <a:t>	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Sea,...</a:t>
            </a:r>
          </a:p>
          <a:p>
            <a:r>
              <a:rPr lang="en-GB" altLang="cs-CZ" sz="2800" dirty="0" smtClean="0">
                <a:latin typeface="Century" panose="02040604050505020304" pitchFamily="18" charset="0"/>
              </a:rPr>
              <a:t>		</a:t>
            </a:r>
            <a:r>
              <a:rPr lang="en-GB" altLang="cs-CZ" sz="2800" b="1" dirty="0" smtClean="0">
                <a:solidFill>
                  <a:schemeClr val="accent2">
                    <a:lumMod val="50000"/>
                  </a:schemeClr>
                </a:solidFill>
                <a:latin typeface="Century" panose="02040604050505020304" pitchFamily="18" charset="0"/>
              </a:rPr>
              <a:t>BUT</a:t>
            </a:r>
            <a:r>
              <a:rPr lang="en-GB" altLang="cs-CZ" sz="2800" dirty="0" smtClean="0">
                <a:solidFill>
                  <a:schemeClr val="accent2">
                    <a:lumMod val="50000"/>
                  </a:schemeClr>
                </a:solidFill>
                <a:latin typeface="Century" panose="02040604050505020304" pitchFamily="18" charset="0"/>
              </a:rPr>
              <a:t> not lakes </a:t>
            </a:r>
            <a:r>
              <a:rPr lang="en-GB" altLang="cs-CZ" sz="2800" dirty="0" smtClean="0">
                <a:latin typeface="Century" panose="02040604050505020304" pitchFamily="18" charset="0"/>
              </a:rPr>
              <a:t>(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Lake Ontario</a:t>
            </a:r>
            <a:r>
              <a:rPr lang="en-GB" altLang="cs-CZ" sz="2800" dirty="0" smtClean="0">
                <a:latin typeface="Century" panose="02040604050505020304" pitchFamily="18" charset="0"/>
              </a:rPr>
              <a:t>)</a:t>
            </a:r>
          </a:p>
          <a:p>
            <a:endParaRPr lang="en-GB" altLang="cs-CZ" sz="2800" dirty="0" smtClean="0">
              <a:latin typeface="Century" panose="020406040505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GB" altLang="cs-CZ" sz="2800" dirty="0" smtClean="0">
                <a:latin typeface="Century" panose="02040604050505020304" pitchFamily="18" charset="0"/>
              </a:rPr>
              <a:t>b) mountain ranges (</a:t>
            </a:r>
            <a:r>
              <a:rPr lang="en-GB" altLang="cs-CZ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 Alps, </a:t>
            </a:r>
            <a:r>
              <a:rPr lang="en-GB" altLang="cs-CZ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 </a:t>
            </a:r>
            <a:r>
              <a:rPr lang="en-GB" altLang="cs-CZ" sz="2800" i="1" dirty="0" err="1" smtClean="0">
                <a:latin typeface="Century" panose="02040604050505020304" pitchFamily="18" charset="0"/>
              </a:rPr>
              <a:t>Krkonose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 Mountains)</a:t>
            </a:r>
          </a:p>
          <a:p>
            <a:r>
              <a:rPr lang="en-GB" altLang="cs-CZ" sz="2800" dirty="0" smtClean="0">
                <a:latin typeface="Century" panose="02040604050505020304" pitchFamily="18" charset="0"/>
              </a:rPr>
              <a:t>		</a:t>
            </a:r>
            <a:r>
              <a:rPr lang="en-GB" altLang="cs-CZ" sz="2800" b="1" dirty="0" smtClean="0">
                <a:solidFill>
                  <a:schemeClr val="accent2">
                    <a:lumMod val="50000"/>
                  </a:schemeClr>
                </a:solidFill>
                <a:latin typeface="Century" panose="02040604050505020304" pitchFamily="18" charset="0"/>
              </a:rPr>
              <a:t>BUT</a:t>
            </a:r>
            <a:r>
              <a:rPr lang="en-GB" altLang="cs-CZ" sz="2800" dirty="0" smtClean="0">
                <a:solidFill>
                  <a:schemeClr val="accent2">
                    <a:lumMod val="50000"/>
                  </a:schemeClr>
                </a:solidFill>
                <a:latin typeface="Century" panose="02040604050505020304" pitchFamily="18" charset="0"/>
              </a:rPr>
              <a:t> not single mountains </a:t>
            </a:r>
            <a:r>
              <a:rPr lang="en-GB" altLang="cs-CZ" sz="2800" dirty="0" smtClean="0">
                <a:latin typeface="Century" panose="02040604050505020304" pitchFamily="18" charset="0"/>
              </a:rPr>
              <a:t>(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Mount Everest</a:t>
            </a:r>
            <a:r>
              <a:rPr lang="en-GB" altLang="cs-CZ" sz="2800" dirty="0" smtClean="0">
                <a:latin typeface="Century" panose="02040604050505020304" pitchFamily="18" charset="0"/>
              </a:rPr>
              <a:t>)</a:t>
            </a:r>
          </a:p>
          <a:p>
            <a:endParaRPr lang="en-GB" altLang="cs-CZ" sz="2800" dirty="0" smtClean="0">
              <a:latin typeface="Century" panose="02040604050505020304" pitchFamily="18" charset="0"/>
            </a:endParaRPr>
          </a:p>
          <a:p>
            <a:r>
              <a:rPr lang="en-GB" altLang="cs-CZ" sz="2800" dirty="0" smtClean="0">
                <a:latin typeface="Century" panose="02040604050505020304" pitchFamily="18" charset="0"/>
              </a:rPr>
              <a:t>c) groups of islands (</a:t>
            </a:r>
            <a:r>
              <a:rPr lang="en-GB" altLang="cs-CZ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 Bahamas</a:t>
            </a:r>
            <a:r>
              <a:rPr lang="en-GB" altLang="cs-CZ" sz="2800" dirty="0" smtClean="0">
                <a:latin typeface="Century" panose="02040604050505020304" pitchFamily="18" charset="0"/>
              </a:rPr>
              <a:t>), </a:t>
            </a:r>
          </a:p>
          <a:p>
            <a:endParaRPr lang="en-GB" altLang="cs-CZ" sz="2800" dirty="0">
              <a:latin typeface="Century" panose="02040604050505020304" pitchFamily="18" charset="0"/>
            </a:endParaRPr>
          </a:p>
          <a:p>
            <a:r>
              <a:rPr lang="en-GB" altLang="cs-CZ" sz="2800" dirty="0" smtClean="0">
                <a:latin typeface="Century" panose="02040604050505020304" pitchFamily="18" charset="0"/>
              </a:rPr>
              <a:t>d) islands with ‘OF’ (</a:t>
            </a:r>
            <a:r>
              <a:rPr lang="en-GB" altLang="cs-CZ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 Isle of Man</a:t>
            </a:r>
            <a:r>
              <a:rPr lang="en-GB" altLang="cs-CZ" sz="2800" dirty="0" smtClean="0">
                <a:latin typeface="Century" panose="02040604050505020304" pitchFamily="18" charset="0"/>
              </a:rPr>
              <a:t>)</a:t>
            </a:r>
          </a:p>
          <a:p>
            <a:pPr lvl="2"/>
            <a:endParaRPr lang="en-GB" altLang="cs-CZ" sz="2800" dirty="0" smtClean="0">
              <a:latin typeface="Century" panose="020406040505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6" y="115386"/>
            <a:ext cx="1711234" cy="1544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52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138" y="5083447"/>
            <a:ext cx="3204878" cy="1774553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274319" y="1880439"/>
            <a:ext cx="10567852" cy="343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cs-CZ" sz="2800" dirty="0" smtClean="0">
                <a:latin typeface="Century" panose="02040604050505020304" pitchFamily="18" charset="0"/>
              </a:rPr>
              <a:t>d) </a:t>
            </a:r>
            <a:r>
              <a:rPr lang="en-GB" altLang="cs-CZ" sz="2800" dirty="0">
                <a:latin typeface="Century" panose="02040604050505020304" pitchFamily="18" charset="0"/>
              </a:rPr>
              <a:t>states with ‘republic’, ‘states’, ‘kingdom’, ...</a:t>
            </a:r>
          </a:p>
          <a:p>
            <a:r>
              <a:rPr lang="en-GB" altLang="cs-CZ" dirty="0">
                <a:latin typeface="Century" panose="02040604050505020304" pitchFamily="18" charset="0"/>
              </a:rPr>
              <a:t>	</a:t>
            </a:r>
            <a:r>
              <a:rPr lang="en-GB" altLang="cs-CZ" sz="2800" b="1" i="1" dirty="0" smtClean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 </a:t>
            </a:r>
            <a:r>
              <a:rPr lang="en-GB" altLang="cs-CZ" sz="2800" i="1" dirty="0">
                <a:latin typeface="Century" panose="02040604050505020304" pitchFamily="18" charset="0"/>
              </a:rPr>
              <a:t>USA, </a:t>
            </a:r>
            <a:r>
              <a:rPr lang="en-GB" altLang="cs-CZ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altLang="cs-CZ" sz="2800" i="1" dirty="0">
                <a:latin typeface="Century" panose="02040604050505020304" pitchFamily="18" charset="0"/>
              </a:rPr>
              <a:t> United Kingdom, </a:t>
            </a:r>
            <a:r>
              <a:rPr lang="en-GB" altLang="cs-CZ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altLang="cs-CZ" sz="2800" i="1" dirty="0">
                <a:latin typeface="Century" panose="02040604050505020304" pitchFamily="18" charset="0"/>
              </a:rPr>
              <a:t> Czech Republic, </a:t>
            </a:r>
            <a:endParaRPr lang="en-GB" altLang="cs-CZ" sz="2800" i="1" dirty="0" smtClean="0">
              <a:latin typeface="Century" panose="02040604050505020304" pitchFamily="18" charset="0"/>
            </a:endParaRPr>
          </a:p>
          <a:p>
            <a:r>
              <a:rPr lang="en-GB" altLang="cs-CZ" sz="2800" b="1" i="1" dirty="0">
                <a:solidFill>
                  <a:srgbClr val="C00000"/>
                </a:solidFill>
                <a:latin typeface="Century" panose="02040604050505020304" pitchFamily="18" charset="0"/>
              </a:rPr>
              <a:t>	</a:t>
            </a:r>
            <a:r>
              <a:rPr lang="en-GB" altLang="cs-CZ" sz="2800" b="1" i="1" dirty="0" smtClean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 </a:t>
            </a:r>
            <a:r>
              <a:rPr lang="en-GB" altLang="cs-CZ" sz="2800" i="1" dirty="0">
                <a:latin typeface="Century" panose="02040604050505020304" pitchFamily="18" charset="0"/>
              </a:rPr>
              <a:t>Ukraine, </a:t>
            </a:r>
            <a:r>
              <a:rPr lang="en-GB" altLang="cs-CZ" sz="2800" b="1" i="1" dirty="0" smtClean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 </a:t>
            </a:r>
            <a:r>
              <a:rPr lang="en-GB" altLang="cs-CZ" sz="2800" i="1" dirty="0">
                <a:latin typeface="Century" panose="02040604050505020304" pitchFamily="18" charset="0"/>
              </a:rPr>
              <a:t>Netherlands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,...</a:t>
            </a:r>
          </a:p>
          <a:p>
            <a:pPr>
              <a:spcAft>
                <a:spcPts val="1800"/>
              </a:spcAft>
            </a:pPr>
            <a:endParaRPr lang="en-GB" altLang="cs-CZ" sz="2400" i="1" dirty="0">
              <a:latin typeface="Century" panose="02040604050505020304" pitchFamily="18" charset="0"/>
            </a:endParaRPr>
          </a:p>
          <a:p>
            <a:r>
              <a:rPr lang="en-GB" altLang="cs-CZ" sz="2800" dirty="0">
                <a:latin typeface="Century" panose="02040604050505020304" pitchFamily="18" charset="0"/>
              </a:rPr>
              <a:t>e</a:t>
            </a:r>
            <a:r>
              <a:rPr lang="en-GB" altLang="cs-CZ" sz="2800" dirty="0" smtClean="0">
                <a:latin typeface="Century" panose="02040604050505020304" pitchFamily="18" charset="0"/>
              </a:rPr>
              <a:t>) </a:t>
            </a:r>
            <a:r>
              <a:rPr lang="en-GB" altLang="cs-CZ" sz="2800" dirty="0">
                <a:latin typeface="Century" panose="02040604050505020304" pitchFamily="18" charset="0"/>
              </a:rPr>
              <a:t>the names with ‘of’ </a:t>
            </a:r>
            <a:endParaRPr lang="en-GB" altLang="cs-CZ" sz="2800" dirty="0" smtClean="0">
              <a:latin typeface="Century" panose="020406040505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GB" altLang="cs-CZ" sz="2800" b="1" i="1" dirty="0">
                <a:solidFill>
                  <a:srgbClr val="C00000"/>
                </a:solidFill>
                <a:latin typeface="Century" panose="02040604050505020304" pitchFamily="18" charset="0"/>
              </a:rPr>
              <a:t>	</a:t>
            </a:r>
            <a:r>
              <a:rPr lang="en-GB" altLang="cs-CZ" sz="2800" b="1" i="1" dirty="0" smtClean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 </a:t>
            </a:r>
            <a:r>
              <a:rPr lang="en-GB" altLang="cs-CZ" sz="2800" i="1" dirty="0">
                <a:latin typeface="Century" panose="02040604050505020304" pitchFamily="18" charset="0"/>
              </a:rPr>
              <a:t>south of England</a:t>
            </a:r>
            <a:r>
              <a:rPr lang="en-GB" altLang="cs-CZ" sz="2800" i="1" dirty="0" smtClean="0">
                <a:latin typeface="Century" panose="02040604050505020304" pitchFamily="18" charset="0"/>
              </a:rPr>
              <a:t>,...</a:t>
            </a:r>
            <a:endParaRPr lang="en-GB" altLang="cs-CZ" sz="2800" dirty="0">
              <a:latin typeface="Century" panose="02040604050505020304" pitchFamily="18" charset="0"/>
            </a:endParaRPr>
          </a:p>
          <a:p>
            <a:r>
              <a:rPr lang="en-GB" altLang="cs-CZ" sz="2800" dirty="0">
                <a:latin typeface="Century" panose="02040604050505020304" pitchFamily="18" charset="0"/>
              </a:rPr>
              <a:t>		</a:t>
            </a:r>
            <a:r>
              <a:rPr lang="en-GB" altLang="cs-CZ" sz="2800" b="1" dirty="0">
                <a:solidFill>
                  <a:schemeClr val="accent2">
                    <a:lumMod val="50000"/>
                  </a:schemeClr>
                </a:solidFill>
                <a:latin typeface="Century" panose="02040604050505020304" pitchFamily="18" charset="0"/>
              </a:rPr>
              <a:t>BUT </a:t>
            </a:r>
            <a:r>
              <a:rPr lang="en-GB" altLang="cs-CZ" sz="2800" dirty="0">
                <a:latin typeface="Century" panose="02040604050505020304" pitchFamily="18" charset="0"/>
              </a:rPr>
              <a:t> </a:t>
            </a:r>
            <a:r>
              <a:rPr lang="en-GB" altLang="cs-CZ" sz="2800" i="1" dirty="0">
                <a:latin typeface="Century" panose="02040604050505020304" pitchFamily="18" charset="0"/>
              </a:rPr>
              <a:t>southern England</a:t>
            </a:r>
            <a:endParaRPr lang="cs-CZ" altLang="cs-CZ" sz="2800" i="1" dirty="0">
              <a:latin typeface="Century" panose="02040604050505020304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1886" y="0"/>
            <a:ext cx="943138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spc="100" dirty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  <a:ea typeface="+mj-ea"/>
                <a:cs typeface="+mj-cs"/>
              </a:rPr>
              <a:t>The – </a:t>
            </a:r>
            <a:r>
              <a:rPr lang="en-GB" sz="5400" b="1" spc="100" dirty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  <a:ea typeface="+mj-ea"/>
                <a:cs typeface="+mj-cs"/>
              </a:rPr>
              <a:t>geographical names</a:t>
            </a:r>
            <a:endParaRPr lang="cs-CZ" sz="5400" b="1" spc="100" dirty="0">
              <a:solidFill>
                <a:schemeClr val="accent2">
                  <a:lumMod val="50000"/>
                </a:schemeClr>
              </a:solidFill>
              <a:latin typeface="Bernard MT Condensed" panose="020508060609050204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8218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61258" y="0"/>
            <a:ext cx="82557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spc="100" dirty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  <a:ea typeface="+mj-ea"/>
                <a:cs typeface="+mj-cs"/>
              </a:rPr>
              <a:t>Zero article</a:t>
            </a:r>
            <a:endParaRPr lang="cs-CZ" sz="8800" b="1" spc="100" dirty="0">
              <a:solidFill>
                <a:schemeClr val="accent2">
                  <a:lumMod val="50000"/>
                </a:schemeClr>
              </a:solidFill>
              <a:latin typeface="Bernard MT Condensed" panose="02050806060905020404" pitchFamily="18" charset="0"/>
              <a:ea typeface="+mj-ea"/>
              <a:cs typeface="+mj-cs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61258" y="1446550"/>
            <a:ext cx="10776857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/>
            </a:pPr>
            <a:r>
              <a:rPr lang="en-GB" sz="2800" dirty="0" smtClean="0">
                <a:latin typeface="Century" pitchFamily="18" charset="0"/>
              </a:rPr>
              <a:t>a) proper </a:t>
            </a:r>
            <a:r>
              <a:rPr lang="en-GB" sz="2800" dirty="0">
                <a:latin typeface="Century" pitchFamily="18" charset="0"/>
              </a:rPr>
              <a:t>names (</a:t>
            </a:r>
            <a:r>
              <a:rPr lang="en-GB" sz="2800" i="1" dirty="0">
                <a:latin typeface="Century" pitchFamily="18" charset="0"/>
              </a:rPr>
              <a:t>Paul, London</a:t>
            </a:r>
            <a:r>
              <a:rPr lang="en-GB" sz="2800" dirty="0">
                <a:latin typeface="Century" pitchFamily="18" charset="0"/>
              </a:rPr>
              <a:t>,... )</a:t>
            </a:r>
          </a:p>
          <a:p>
            <a:pPr marL="514350" indent="-514350">
              <a:spcAft>
                <a:spcPts val="1800"/>
              </a:spcAft>
              <a:defRPr/>
            </a:pPr>
            <a:r>
              <a:rPr lang="en-GB" sz="2800" dirty="0" smtClean="0">
                <a:latin typeface="Century" pitchFamily="18" charset="0"/>
              </a:rPr>
              <a:t>b</a:t>
            </a:r>
            <a:r>
              <a:rPr lang="en-GB" sz="2800" dirty="0">
                <a:latin typeface="Century" pitchFamily="18" charset="0"/>
              </a:rPr>
              <a:t>) days, months, holidays </a:t>
            </a:r>
            <a:r>
              <a:rPr lang="en-GB" sz="2800" i="1" dirty="0">
                <a:latin typeface="Century" pitchFamily="18" charset="0"/>
              </a:rPr>
              <a:t>(Monday, June, Easter...)</a:t>
            </a:r>
          </a:p>
          <a:p>
            <a:pPr marL="514350" indent="-514350">
              <a:spcAft>
                <a:spcPts val="600"/>
              </a:spcAft>
              <a:defRPr/>
            </a:pPr>
            <a:r>
              <a:rPr lang="en-GB" sz="2800" dirty="0" smtClean="0">
                <a:latin typeface="Century" pitchFamily="18" charset="0"/>
              </a:rPr>
              <a:t>c</a:t>
            </a:r>
            <a:r>
              <a:rPr lang="en-GB" sz="2800" dirty="0">
                <a:latin typeface="Century" pitchFamily="18" charset="0"/>
              </a:rPr>
              <a:t>) languages (</a:t>
            </a:r>
            <a:r>
              <a:rPr lang="en-GB" sz="2800" i="1" dirty="0">
                <a:latin typeface="Century" pitchFamily="18" charset="0"/>
              </a:rPr>
              <a:t>French</a:t>
            </a:r>
            <a:r>
              <a:rPr lang="en-GB" sz="2800" dirty="0">
                <a:latin typeface="Century" pitchFamily="18" charset="0"/>
              </a:rPr>
              <a:t>)</a:t>
            </a:r>
          </a:p>
          <a:p>
            <a:pPr marL="514350" indent="-514350">
              <a:spcAft>
                <a:spcPts val="1800"/>
              </a:spcAft>
              <a:defRPr/>
            </a:pPr>
            <a:r>
              <a:rPr lang="en-GB" sz="2800" dirty="0">
                <a:latin typeface="Century" pitchFamily="18" charset="0"/>
              </a:rPr>
              <a:t>	</a:t>
            </a:r>
            <a:r>
              <a:rPr lang="en-GB" sz="2800" dirty="0" smtClean="0">
                <a:latin typeface="Century" pitchFamily="18" charset="0"/>
              </a:rPr>
              <a:t>	</a:t>
            </a:r>
            <a:r>
              <a:rPr lang="en-GB" sz="2800" b="1" dirty="0" smtClean="0">
                <a:solidFill>
                  <a:schemeClr val="accent2">
                    <a:lumMod val="50000"/>
                  </a:schemeClr>
                </a:solidFill>
                <a:latin typeface="Century" pitchFamily="18" charset="0"/>
              </a:rPr>
              <a:t>BUT</a:t>
            </a:r>
            <a:r>
              <a:rPr lang="en-GB" sz="2800" dirty="0" smtClean="0">
                <a:latin typeface="Century" pitchFamily="18" charset="0"/>
              </a:rPr>
              <a:t> </a:t>
            </a:r>
            <a:r>
              <a:rPr lang="en-GB" sz="2800" i="1" dirty="0">
                <a:latin typeface="Century" pitchFamily="18" charset="0"/>
              </a:rPr>
              <a:t>the French language</a:t>
            </a:r>
          </a:p>
          <a:p>
            <a:pPr marL="514350" indent="-514350">
              <a:spcAft>
                <a:spcPts val="600"/>
              </a:spcAft>
              <a:defRPr/>
            </a:pPr>
            <a:r>
              <a:rPr lang="en-GB" sz="2800" dirty="0" smtClean="0">
                <a:latin typeface="Century" pitchFamily="18" charset="0"/>
              </a:rPr>
              <a:t>d</a:t>
            </a:r>
            <a:r>
              <a:rPr lang="en-GB" sz="2800" dirty="0">
                <a:latin typeface="Century" pitchFamily="18" charset="0"/>
              </a:rPr>
              <a:t>) countries, continents, </a:t>
            </a:r>
            <a:r>
              <a:rPr lang="en-GB" sz="2800" dirty="0" smtClean="0">
                <a:latin typeface="Century" pitchFamily="18" charset="0"/>
              </a:rPr>
              <a:t>cities, mountains</a:t>
            </a:r>
            <a:r>
              <a:rPr lang="en-GB" sz="2800" dirty="0">
                <a:latin typeface="Century" pitchFamily="18" charset="0"/>
              </a:rPr>
              <a:t>, lakes, islands </a:t>
            </a:r>
          </a:p>
          <a:p>
            <a:pPr marL="514350" indent="-514350">
              <a:spcAft>
                <a:spcPts val="1800"/>
              </a:spcAft>
              <a:defRPr/>
            </a:pPr>
            <a:r>
              <a:rPr lang="en-GB" sz="2800" i="1" dirty="0" smtClean="0">
                <a:latin typeface="Century" pitchFamily="18" charset="0"/>
              </a:rPr>
              <a:t>		Italy</a:t>
            </a:r>
            <a:r>
              <a:rPr lang="en-GB" sz="2800" i="1" dirty="0">
                <a:latin typeface="Century" pitchFamily="18" charset="0"/>
              </a:rPr>
              <a:t>, Europe, </a:t>
            </a:r>
            <a:r>
              <a:rPr lang="en-GB" sz="2800" i="1" dirty="0" smtClean="0">
                <a:latin typeface="Century" pitchFamily="18" charset="0"/>
              </a:rPr>
              <a:t>Manchester, Mount </a:t>
            </a:r>
            <a:r>
              <a:rPr lang="en-GB" sz="2800" i="1" dirty="0" err="1">
                <a:latin typeface="Century" pitchFamily="18" charset="0"/>
              </a:rPr>
              <a:t>Snezka</a:t>
            </a:r>
            <a:r>
              <a:rPr lang="en-GB" sz="2800" i="1" dirty="0">
                <a:latin typeface="Century" pitchFamily="18" charset="0"/>
              </a:rPr>
              <a:t>, </a:t>
            </a:r>
            <a:r>
              <a:rPr lang="en-GB" sz="2800" i="1" dirty="0" smtClean="0">
                <a:latin typeface="Century" pitchFamily="18" charset="0"/>
              </a:rPr>
              <a:t>Malta</a:t>
            </a:r>
            <a:r>
              <a:rPr lang="en-GB" sz="2800" dirty="0" smtClean="0">
                <a:latin typeface="Century" pitchFamily="18" charset="0"/>
              </a:rPr>
              <a:t>,...</a:t>
            </a:r>
            <a:endParaRPr lang="en-GB" sz="2800" dirty="0">
              <a:latin typeface="Century" pitchFamily="18" charset="0"/>
            </a:endParaRPr>
          </a:p>
          <a:p>
            <a:pPr marL="514350" indent="-514350">
              <a:spcAft>
                <a:spcPts val="600"/>
              </a:spcAft>
              <a:defRPr/>
            </a:pPr>
            <a:r>
              <a:rPr lang="en-GB" sz="2800" dirty="0" smtClean="0">
                <a:latin typeface="Century" pitchFamily="18" charset="0"/>
              </a:rPr>
              <a:t>e) </a:t>
            </a:r>
            <a:r>
              <a:rPr lang="en-GB" sz="2800" dirty="0">
                <a:latin typeface="Century" pitchFamily="18" charset="0"/>
              </a:rPr>
              <a:t>sports, games, activities </a:t>
            </a:r>
            <a:endParaRPr lang="en-GB" sz="2800" dirty="0" smtClean="0">
              <a:latin typeface="Century" pitchFamily="18" charset="0"/>
            </a:endParaRPr>
          </a:p>
          <a:p>
            <a:pPr marL="514350" indent="-514350">
              <a:defRPr/>
            </a:pPr>
            <a:r>
              <a:rPr lang="en-GB" sz="2800" i="1" dirty="0">
                <a:latin typeface="Century" pitchFamily="18" charset="0"/>
              </a:rPr>
              <a:t>	</a:t>
            </a:r>
            <a:r>
              <a:rPr lang="en-GB" sz="2800" i="1" dirty="0" smtClean="0">
                <a:latin typeface="Century" pitchFamily="18" charset="0"/>
              </a:rPr>
              <a:t>	</a:t>
            </a:r>
            <a:r>
              <a:rPr lang="en-GB" sz="2800" i="1" dirty="0">
                <a:latin typeface="Century" pitchFamily="18" charset="0"/>
              </a:rPr>
              <a:t>volleyball, snooker, </a:t>
            </a:r>
            <a:r>
              <a:rPr lang="en-GB" sz="2800" i="1" dirty="0" smtClean="0">
                <a:latin typeface="Century" pitchFamily="18" charset="0"/>
              </a:rPr>
              <a:t>reading</a:t>
            </a:r>
          </a:p>
          <a:p>
            <a:pPr marL="514350" indent="-514350">
              <a:defRPr/>
            </a:pPr>
            <a:endParaRPr lang="en-GB" sz="2400" i="1" dirty="0" smtClean="0">
              <a:latin typeface="Century" pitchFamily="18" charset="0"/>
            </a:endParaRPr>
          </a:p>
          <a:p>
            <a:pPr marL="514350" indent="-514350">
              <a:defRPr/>
            </a:pPr>
            <a:endParaRPr lang="en-GB" dirty="0">
              <a:latin typeface="Century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7521" y="111035"/>
            <a:ext cx="1688102" cy="1886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81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52696" y="1737361"/>
            <a:ext cx="1065929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defRPr/>
            </a:pPr>
            <a:r>
              <a:rPr lang="en-GB" sz="2800" dirty="0">
                <a:latin typeface="Century" pitchFamily="18" charset="0"/>
              </a:rPr>
              <a:t>f) colours </a:t>
            </a:r>
            <a:r>
              <a:rPr lang="en-GB" sz="2800" i="1" dirty="0">
                <a:latin typeface="Century" pitchFamily="18" charset="0"/>
              </a:rPr>
              <a:t>(</a:t>
            </a:r>
            <a:r>
              <a:rPr lang="en-GB" sz="2800" i="1" dirty="0" smtClean="0">
                <a:latin typeface="Century" pitchFamily="18" charset="0"/>
              </a:rPr>
              <a:t>black, green,....)</a:t>
            </a:r>
            <a:endParaRPr lang="en-GB" sz="2800" i="1" dirty="0">
              <a:latin typeface="Century" pitchFamily="18" charset="0"/>
            </a:endParaRPr>
          </a:p>
          <a:p>
            <a:pPr marL="514350" indent="-514350">
              <a:defRPr/>
            </a:pPr>
            <a:r>
              <a:rPr lang="en-GB" sz="2800" dirty="0" smtClean="0">
                <a:latin typeface="Century" pitchFamily="18" charset="0"/>
              </a:rPr>
              <a:t> </a:t>
            </a:r>
          </a:p>
          <a:p>
            <a:pPr marL="514350" indent="-514350">
              <a:defRPr/>
            </a:pPr>
            <a:r>
              <a:rPr lang="en-GB" sz="2800" dirty="0" smtClean="0">
                <a:latin typeface="Century" pitchFamily="18" charset="0"/>
              </a:rPr>
              <a:t>g) possessive </a:t>
            </a:r>
            <a:r>
              <a:rPr lang="en-GB" sz="2800" dirty="0">
                <a:latin typeface="Century" pitchFamily="18" charset="0"/>
              </a:rPr>
              <a:t>adjectives (</a:t>
            </a:r>
            <a:r>
              <a:rPr lang="en-GB" sz="2800" i="1" dirty="0">
                <a:latin typeface="Century" pitchFamily="18" charset="0"/>
              </a:rPr>
              <a:t>my </a:t>
            </a:r>
            <a:r>
              <a:rPr lang="en-GB" sz="2800" i="1" dirty="0" smtClean="0">
                <a:latin typeface="Century" pitchFamily="18" charset="0"/>
              </a:rPr>
              <a:t>brother, his hair,.....</a:t>
            </a:r>
            <a:r>
              <a:rPr lang="en-GB" sz="2800" dirty="0" smtClean="0">
                <a:latin typeface="Century" pitchFamily="18" charset="0"/>
              </a:rPr>
              <a:t>)</a:t>
            </a:r>
          </a:p>
          <a:p>
            <a:pPr marL="514350" indent="-514350">
              <a:defRPr/>
            </a:pPr>
            <a:endParaRPr lang="en-GB" sz="2800" dirty="0">
              <a:latin typeface="Century" pitchFamily="18" charset="0"/>
            </a:endParaRPr>
          </a:p>
          <a:p>
            <a:pPr>
              <a:defRPr/>
            </a:pPr>
            <a:r>
              <a:rPr lang="en-US" sz="2800" dirty="0" smtClean="0">
                <a:latin typeface="Century" pitchFamily="18" charset="0"/>
              </a:rPr>
              <a:t>h) </a:t>
            </a:r>
            <a:r>
              <a:rPr lang="en-US" sz="2800" dirty="0">
                <a:latin typeface="Century" pitchFamily="18" charset="0"/>
              </a:rPr>
              <a:t>means of transport (</a:t>
            </a:r>
            <a:r>
              <a:rPr lang="en-US" sz="2800" i="1" dirty="0">
                <a:latin typeface="Century" pitchFamily="18" charset="0"/>
              </a:rPr>
              <a:t>by bus, by </a:t>
            </a:r>
            <a:r>
              <a:rPr lang="en-US" sz="2800" i="1" dirty="0" smtClean="0">
                <a:latin typeface="Century" pitchFamily="18" charset="0"/>
              </a:rPr>
              <a:t>train</a:t>
            </a:r>
            <a:r>
              <a:rPr lang="en-US" sz="2800" dirty="0" smtClean="0">
                <a:latin typeface="Century" pitchFamily="18" charset="0"/>
              </a:rPr>
              <a:t>,</a:t>
            </a:r>
            <a:r>
              <a:rPr lang="cs-CZ" sz="2800" dirty="0">
                <a:latin typeface="Century" pitchFamily="18" charset="0"/>
              </a:rPr>
              <a:t> </a:t>
            </a:r>
            <a:r>
              <a:rPr lang="cs-CZ" sz="2800" i="1" dirty="0" smtClean="0">
                <a:latin typeface="Century" pitchFamily="18" charset="0"/>
              </a:rPr>
              <a:t>on </a:t>
            </a:r>
            <a:r>
              <a:rPr lang="cs-CZ" sz="2800" i="1" dirty="0" err="1" smtClean="0">
                <a:latin typeface="Century" pitchFamily="18" charset="0"/>
              </a:rPr>
              <a:t>foot</a:t>
            </a:r>
            <a:r>
              <a:rPr lang="cs-CZ" sz="2800" i="1" dirty="0" smtClean="0">
                <a:latin typeface="Century" pitchFamily="18" charset="0"/>
              </a:rPr>
              <a:t>, </a:t>
            </a:r>
            <a:r>
              <a:rPr lang="en-US" sz="2800" dirty="0" smtClean="0">
                <a:latin typeface="Century" pitchFamily="18" charset="0"/>
              </a:rPr>
              <a:t>…)</a:t>
            </a:r>
            <a:endParaRPr lang="en-US" sz="2800" dirty="0">
              <a:latin typeface="Century" pitchFamily="18" charset="0"/>
            </a:endParaRPr>
          </a:p>
          <a:p>
            <a:pPr>
              <a:defRPr/>
            </a:pPr>
            <a:r>
              <a:rPr lang="en-US" sz="2800" dirty="0">
                <a:latin typeface="Century" pitchFamily="18" charset="0"/>
              </a:rPr>
              <a:t>		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Century" pitchFamily="18" charset="0"/>
              </a:rPr>
              <a:t>BUT</a:t>
            </a:r>
            <a:r>
              <a:rPr lang="en-US" sz="2800" dirty="0">
                <a:latin typeface="Century" pitchFamily="18" charset="0"/>
              </a:rPr>
              <a:t> </a:t>
            </a:r>
            <a:r>
              <a:rPr lang="en-US" sz="2800" i="1" dirty="0">
                <a:latin typeface="Century" pitchFamily="18" charset="0"/>
              </a:rPr>
              <a:t>on </a:t>
            </a:r>
            <a:r>
              <a:rPr lang="en-US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US" sz="2800" i="1" dirty="0">
                <a:latin typeface="Century" pitchFamily="18" charset="0"/>
              </a:rPr>
              <a:t> bus, in </a:t>
            </a:r>
            <a:r>
              <a:rPr lang="en-US" sz="2800" b="1" i="1" dirty="0">
                <a:solidFill>
                  <a:srgbClr val="C00000"/>
                </a:solidFill>
                <a:latin typeface="Century" pitchFamily="18" charset="0"/>
              </a:rPr>
              <a:t>the</a:t>
            </a:r>
            <a:r>
              <a:rPr lang="en-US" sz="2800" i="1" dirty="0">
                <a:latin typeface="Century" pitchFamily="18" charset="0"/>
              </a:rPr>
              <a:t> car</a:t>
            </a:r>
            <a:r>
              <a:rPr lang="en-US" sz="2800" i="1" dirty="0" smtClean="0">
                <a:latin typeface="Century" pitchFamily="18" charset="0"/>
              </a:rPr>
              <a:t>,…</a:t>
            </a:r>
          </a:p>
          <a:p>
            <a:pPr>
              <a:defRPr/>
            </a:pPr>
            <a:endParaRPr lang="en-US" sz="2800" i="1" dirty="0">
              <a:latin typeface="Century" pitchFamily="18" charset="0"/>
            </a:endParaRPr>
          </a:p>
          <a:p>
            <a:pPr marL="571500" indent="-571500">
              <a:buAutoNum type="romanLcParenR"/>
              <a:defRPr/>
            </a:pPr>
            <a:r>
              <a:rPr lang="en-US" sz="2800" dirty="0" smtClean="0">
                <a:latin typeface="Century" pitchFamily="18" charset="0"/>
              </a:rPr>
              <a:t>words</a:t>
            </a:r>
            <a:r>
              <a:rPr lang="en-US" sz="2800" dirty="0">
                <a:latin typeface="Century" pitchFamily="18" charset="0"/>
              </a:rPr>
              <a:t>: home, father, mother,…when we talk about our own home/parents,… </a:t>
            </a:r>
            <a:r>
              <a:rPr lang="en-US" sz="2800" i="1" dirty="0" smtClean="0">
                <a:latin typeface="Century" pitchFamily="18" charset="0"/>
              </a:rPr>
              <a:t>(Dad </a:t>
            </a:r>
            <a:r>
              <a:rPr lang="en-US" sz="2800" i="1" dirty="0">
                <a:latin typeface="Century" pitchFamily="18" charset="0"/>
              </a:rPr>
              <a:t>is at home</a:t>
            </a:r>
            <a:r>
              <a:rPr lang="en-US" sz="2800" i="1" dirty="0" smtClean="0">
                <a:latin typeface="Century" pitchFamily="18" charset="0"/>
              </a:rPr>
              <a:t>.)</a:t>
            </a:r>
          </a:p>
          <a:p>
            <a:pPr>
              <a:defRPr/>
            </a:pPr>
            <a:endParaRPr lang="en-US" sz="2800" i="1" dirty="0">
              <a:latin typeface="Century" pitchFamily="18" charset="0"/>
            </a:endParaRPr>
          </a:p>
          <a:p>
            <a:pPr>
              <a:defRPr/>
            </a:pPr>
            <a:r>
              <a:rPr lang="en-US" sz="2800" dirty="0" smtClean="0">
                <a:latin typeface="Century" pitchFamily="18" charset="0"/>
              </a:rPr>
              <a:t>j) making generalizations </a:t>
            </a:r>
            <a:r>
              <a:rPr lang="en-US" sz="2800" i="1" dirty="0" smtClean="0">
                <a:latin typeface="Century" pitchFamily="18" charset="0"/>
              </a:rPr>
              <a:t>(Elephants are mammals.)</a:t>
            </a:r>
            <a:endParaRPr lang="cs-CZ" sz="2800" i="1" dirty="0">
              <a:latin typeface="Century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88274" y="0"/>
            <a:ext cx="82557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spc="100" dirty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  <a:ea typeface="+mj-ea"/>
                <a:cs typeface="+mj-cs"/>
              </a:rPr>
              <a:t>Zero article</a:t>
            </a:r>
            <a:endParaRPr lang="cs-CZ" sz="8800" b="1" spc="100" dirty="0">
              <a:solidFill>
                <a:schemeClr val="accent2">
                  <a:lumMod val="50000"/>
                </a:schemeClr>
              </a:solidFill>
              <a:latin typeface="Bernard MT Condensed" panose="02050806060905020404" pitchFamily="18" charset="0"/>
              <a:ea typeface="+mj-ea"/>
              <a:cs typeface="+mj-cs"/>
            </a:endParaRPr>
          </a:p>
        </p:txBody>
      </p:sp>
      <p:pic>
        <p:nvPicPr>
          <p:cNvPr id="8" name="Picture 4" descr="Výsledek obrázku pro emotion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5126" y="0"/>
            <a:ext cx="1657166" cy="1769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50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142</TotalTime>
  <Words>213</Words>
  <Application>Microsoft Office PowerPoint</Application>
  <PresentationFormat>Širokoúhlá obrazovka</PresentationFormat>
  <Paragraphs>82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Arial</vt:lpstr>
      <vt:lpstr>Bernard MT Condensed</vt:lpstr>
      <vt:lpstr>Century</vt:lpstr>
      <vt:lpstr>Trebuchet MS</vt:lpstr>
      <vt:lpstr>Wingdings</vt:lpstr>
      <vt:lpstr>Wingdings 3</vt:lpstr>
      <vt:lpstr>Fazeta</vt:lpstr>
      <vt:lpstr>Articles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Articles</dc:title>
  <dc:creator>Jana</dc:creator>
  <cp:lastModifiedBy>student</cp:lastModifiedBy>
  <cp:revision>14</cp:revision>
  <dcterms:created xsi:type="dcterms:W3CDTF">2017-02-05T20:03:25Z</dcterms:created>
  <dcterms:modified xsi:type="dcterms:W3CDTF">2018-10-10T06:43:18Z</dcterms:modified>
</cp:coreProperties>
</file>